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Helvetica Neue"/>
      <p:regular r:id="rId33"/>
      <p:bold r:id="rId34"/>
      <p:italic r:id="rId35"/>
      <p:boldItalic r:id="rId36"/>
    </p:embeddedFont>
    <p:embeddedFont>
      <p:font typeface="Helvetica Neue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HelveticaNeue-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HelveticaNeue-italic.fntdata"/><Relationship Id="rId12" Type="http://schemas.openxmlformats.org/officeDocument/2006/relationships/slide" Target="slides/slide6.xml"/><Relationship Id="rId34" Type="http://schemas.openxmlformats.org/officeDocument/2006/relationships/font" Target="fonts/HelveticaNeue-bold.fntdata"/><Relationship Id="rId15" Type="http://schemas.openxmlformats.org/officeDocument/2006/relationships/slide" Target="slides/slide9.xml"/><Relationship Id="rId37" Type="http://schemas.openxmlformats.org/officeDocument/2006/relationships/font" Target="fonts/HelveticaNeueLight-regular.fntdata"/><Relationship Id="rId14" Type="http://schemas.openxmlformats.org/officeDocument/2006/relationships/slide" Target="slides/slide8.xml"/><Relationship Id="rId36" Type="http://schemas.openxmlformats.org/officeDocument/2006/relationships/font" Target="fonts/HelveticaNeue-boldItalic.fntdata"/><Relationship Id="rId17" Type="http://schemas.openxmlformats.org/officeDocument/2006/relationships/slide" Target="slides/slide11.xml"/><Relationship Id="rId39" Type="http://schemas.openxmlformats.org/officeDocument/2006/relationships/font" Target="fonts/HelveticaNeueLight-italic.fntdata"/><Relationship Id="rId16" Type="http://schemas.openxmlformats.org/officeDocument/2006/relationships/slide" Target="slides/slide10.xml"/><Relationship Id="rId38" Type="http://schemas.openxmlformats.org/officeDocument/2006/relationships/font" Target="fonts/HelveticaNeueLigh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4b9488a254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4b9488a254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195b9e498_0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7195b9e498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195b9e498_0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7195b9e498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4c3e61ea8_0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54c3e61ea8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4b9ac2db65_0_2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4b9ac2db65_0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195b9e498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7195b9e498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4b9ac2db65_0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4b9ac2db65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4c3e61ea8_0_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54c3e61ea8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54c4bf7c0b_0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54c4bf7c0b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4c4bf7c0b_0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54c4bf7c0b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4c3e61ea8_0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54c3e61ea8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4b9488a254_0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4b9488a254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195b9e498_0_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7195b9e498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195b9e498_0_1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7195b9e498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b9488a25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4b9488a25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00ef9abf5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600ef9abf5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195b9e498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7195b9e498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600ef9abf5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600ef9abf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b9ac2db65_0_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4b9ac2db65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195b9e498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7195b9e498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4b9ac2db65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4b9ac2db6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4b9ac2db65_0_1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4b9ac2db65_0_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3" name="Shape 63"/>
        <p:cNvGrpSpPr/>
        <p:nvPr/>
      </p:nvGrpSpPr>
      <p:grpSpPr>
        <a:xfrm>
          <a:off x="0" y="0"/>
          <a:ext cx="0" cy="0"/>
          <a:chOff x="0" y="0"/>
          <a:chExt cx="0" cy="0"/>
        </a:xfrm>
      </p:grpSpPr>
      <p:sp>
        <p:nvSpPr>
          <p:cNvPr id="64" name="Google Shape;64;p1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6" name="Shape 66"/>
        <p:cNvGrpSpPr/>
        <p:nvPr/>
      </p:nvGrpSpPr>
      <p:grpSpPr>
        <a:xfrm>
          <a:off x="0" y="0"/>
          <a:ext cx="0" cy="0"/>
          <a:chOff x="0" y="0"/>
          <a:chExt cx="0" cy="0"/>
        </a:xfrm>
      </p:grpSpPr>
      <p:sp>
        <p:nvSpPr>
          <p:cNvPr id="67" name="Google Shape;67;p17"/>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1" name="Shape 71"/>
        <p:cNvGrpSpPr/>
        <p:nvPr/>
      </p:nvGrpSpPr>
      <p:grpSpPr>
        <a:xfrm>
          <a:off x="0" y="0"/>
          <a:ext cx="0" cy="0"/>
          <a:chOff x="0" y="0"/>
          <a:chExt cx="0" cy="0"/>
        </a:xfrm>
      </p:grpSpPr>
      <p:sp>
        <p:nvSpPr>
          <p:cNvPr id="72" name="Google Shape;72;p1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78" name="Shape 78"/>
        <p:cNvGrpSpPr/>
        <p:nvPr/>
      </p:nvGrpSpPr>
      <p:grpSpPr>
        <a:xfrm>
          <a:off x="0" y="0"/>
          <a:ext cx="0" cy="0"/>
          <a:chOff x="0" y="0"/>
          <a:chExt cx="0" cy="0"/>
        </a:xfrm>
      </p:grpSpPr>
      <p:sp>
        <p:nvSpPr>
          <p:cNvPr id="79" name="Google Shape;79;p2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Google Shape;82;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3" name="Shape 83"/>
        <p:cNvGrpSpPr/>
        <p:nvPr/>
      </p:nvGrpSpPr>
      <p:grpSpPr>
        <a:xfrm>
          <a:off x="0" y="0"/>
          <a:ext cx="0" cy="0"/>
          <a:chOff x="0" y="0"/>
          <a:chExt cx="0" cy="0"/>
        </a:xfrm>
      </p:grpSpPr>
      <p:sp>
        <p:nvSpPr>
          <p:cNvPr id="84" name="Google Shape;84;p2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6" name="Shape 86"/>
        <p:cNvGrpSpPr/>
        <p:nvPr/>
      </p:nvGrpSpPr>
      <p:grpSpPr>
        <a:xfrm>
          <a:off x="0" y="0"/>
          <a:ext cx="0" cy="0"/>
          <a:chOff x="0" y="0"/>
          <a:chExt cx="0" cy="0"/>
        </a:xfrm>
      </p:grpSpPr>
      <p:sp>
        <p:nvSpPr>
          <p:cNvPr id="87" name="Google Shape;87;p22"/>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1" name="Shape 91"/>
        <p:cNvGrpSpPr/>
        <p:nvPr/>
      </p:nvGrpSpPr>
      <p:grpSpPr>
        <a:xfrm>
          <a:off x="0" y="0"/>
          <a:ext cx="0" cy="0"/>
          <a:chOff x="0" y="0"/>
          <a:chExt cx="0" cy="0"/>
        </a:xfrm>
      </p:grpSpPr>
      <p:sp>
        <p:nvSpPr>
          <p:cNvPr id="92" name="Google Shape;92;p2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5" name="Shape 95"/>
        <p:cNvGrpSpPr/>
        <p:nvPr/>
      </p:nvGrpSpPr>
      <p:grpSpPr>
        <a:xfrm>
          <a:off x="0" y="0"/>
          <a:ext cx="0" cy="0"/>
          <a:chOff x="0" y="0"/>
          <a:chExt cx="0" cy="0"/>
        </a:xfrm>
      </p:grpSpPr>
      <p:sp>
        <p:nvSpPr>
          <p:cNvPr id="96" name="Google Shape;96;p2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s://zoom.us/signup" TargetMode="External"/><Relationship Id="rId5" Type="http://schemas.openxmlformats.org/officeDocument/2006/relationships/hyperlink" Target="https://zoom.us/download" TargetMode="External"/><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IH_BLUE-LOGO_1200x1200.png" id="104" name="Google Shape;104;p26"/>
          <p:cNvPicPr preferRelativeResize="0"/>
          <p:nvPr/>
        </p:nvPicPr>
        <p:blipFill rotWithShape="1">
          <a:blip r:embed="rId3">
            <a:alphaModFix/>
          </a:blip>
          <a:srcRect b="0" l="0" r="0" t="0"/>
          <a:stretch/>
        </p:blipFill>
        <p:spPr>
          <a:xfrm>
            <a:off x="3831226" y="1515225"/>
            <a:ext cx="1481547" cy="1481547"/>
          </a:xfrm>
          <a:prstGeom prst="rect">
            <a:avLst/>
          </a:prstGeom>
          <a:noFill/>
          <a:ln>
            <a:noFill/>
          </a:ln>
        </p:spPr>
      </p:pic>
      <p:sp>
        <p:nvSpPr>
          <p:cNvPr id="105" name="Google Shape;105;p26"/>
          <p:cNvSpPr txBox="1"/>
          <p:nvPr/>
        </p:nvSpPr>
        <p:spPr>
          <a:xfrm>
            <a:off x="1548050" y="3017050"/>
            <a:ext cx="6048000" cy="8721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F354A"/>
              </a:buClr>
              <a:buSzPts val="1500"/>
              <a:buFont typeface="Arial"/>
              <a:buNone/>
            </a:pPr>
            <a:r>
              <a:rPr b="1" lang="en" sz="2400">
                <a:solidFill>
                  <a:srgbClr val="2F354A"/>
                </a:solidFill>
                <a:latin typeface="Roboto"/>
                <a:ea typeface="Roboto"/>
                <a:cs typeface="Roboto"/>
                <a:sym typeface="Roboto"/>
              </a:rPr>
              <a:t>Zoom for dummies</a:t>
            </a:r>
            <a:endParaRPr b="1" sz="2400">
              <a:solidFill>
                <a:srgbClr val="2F354A"/>
              </a:solidFill>
              <a:latin typeface="Roboto"/>
              <a:ea typeface="Roboto"/>
              <a:cs typeface="Roboto"/>
              <a:sym typeface="Roboto"/>
            </a:endParaRPr>
          </a:p>
          <a:p>
            <a:pPr indent="0" lvl="0" marL="0" marR="0" rtl="0" algn="ctr">
              <a:lnSpc>
                <a:spcPct val="100000"/>
              </a:lnSpc>
              <a:spcBef>
                <a:spcPts val="0"/>
              </a:spcBef>
              <a:spcAft>
                <a:spcPts val="0"/>
              </a:spcAft>
              <a:buClr>
                <a:srgbClr val="2F354A"/>
              </a:buClr>
              <a:buSzPts val="1500"/>
              <a:buFont typeface="Arial"/>
              <a:buNone/>
            </a:pPr>
            <a:r>
              <a:rPr i="1" lang="en" sz="1200">
                <a:solidFill>
                  <a:srgbClr val="2F354A"/>
                </a:solidFill>
                <a:latin typeface="Roboto"/>
                <a:ea typeface="Roboto"/>
                <a:cs typeface="Roboto"/>
                <a:sym typeface="Roboto"/>
              </a:rPr>
              <a:t>(by your lovely TAs)</a:t>
            </a:r>
            <a:endParaRPr i="1" sz="1200">
              <a:solidFill>
                <a:srgbClr val="2F354A"/>
              </a:solidFill>
              <a:latin typeface="Roboto"/>
              <a:ea typeface="Roboto"/>
              <a:cs typeface="Roboto"/>
              <a:sym typeface="Roboto"/>
            </a:endParaRPr>
          </a:p>
        </p:txBody>
      </p:sp>
      <p:pic>
        <p:nvPicPr>
          <p:cNvPr descr="Image" id="106" name="Google Shape;106;p26"/>
          <p:cNvPicPr preferRelativeResize="0"/>
          <p:nvPr/>
        </p:nvPicPr>
        <p:blipFill rotWithShape="1">
          <a:blip r:embed="rId4">
            <a:alphaModFix/>
          </a:blip>
          <a:srcRect b="0" l="0" r="0" t="0"/>
          <a:stretch/>
        </p:blipFill>
        <p:spPr>
          <a:xfrm>
            <a:off x="-1709678" y="106624"/>
            <a:ext cx="1419225" cy="255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Image" id="178" name="Google Shape;178;p3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9" name="Google Shape;179;p35"/>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
        <p:nvSpPr>
          <p:cNvPr id="180" name="Google Shape;180;p35"/>
          <p:cNvSpPr txBox="1"/>
          <p:nvPr/>
        </p:nvSpPr>
        <p:spPr>
          <a:xfrm>
            <a:off x="276878" y="465025"/>
            <a:ext cx="4503000" cy="314400"/>
          </a:xfrm>
          <a:prstGeom prst="rect">
            <a:avLst/>
          </a:prstGeom>
          <a:solidFill>
            <a:srgbClr val="A56AE3"/>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Raise Hand from student screen </a:t>
            </a:r>
            <a:endParaRPr sz="2000">
              <a:solidFill>
                <a:srgbClr val="FFFFFF"/>
              </a:solidFill>
              <a:latin typeface="Roboto"/>
              <a:ea typeface="Roboto"/>
              <a:cs typeface="Roboto"/>
              <a:sym typeface="Roboto"/>
            </a:endParaRPr>
          </a:p>
        </p:txBody>
      </p:sp>
      <p:pic>
        <p:nvPicPr>
          <p:cNvPr id="181" name="Google Shape;181;p35"/>
          <p:cNvPicPr preferRelativeResize="0"/>
          <p:nvPr/>
        </p:nvPicPr>
        <p:blipFill>
          <a:blip r:embed="rId4">
            <a:alphaModFix/>
          </a:blip>
          <a:stretch>
            <a:fillRect/>
          </a:stretch>
        </p:blipFill>
        <p:spPr>
          <a:xfrm>
            <a:off x="1353551" y="1044550"/>
            <a:ext cx="6311724" cy="3946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Image" id="186" name="Google Shape;186;p3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87" name="Google Shape;187;p36"/>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
        <p:nvSpPr>
          <p:cNvPr id="188" name="Google Shape;188;p36"/>
          <p:cNvSpPr txBox="1"/>
          <p:nvPr/>
        </p:nvSpPr>
        <p:spPr>
          <a:xfrm>
            <a:off x="276878" y="465025"/>
            <a:ext cx="4503000" cy="314400"/>
          </a:xfrm>
          <a:prstGeom prst="rect">
            <a:avLst/>
          </a:prstGeom>
          <a:solidFill>
            <a:srgbClr val="A56AE3"/>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Raise Hand from teacher screen </a:t>
            </a:r>
            <a:endParaRPr sz="2000">
              <a:solidFill>
                <a:srgbClr val="FFFFFF"/>
              </a:solidFill>
              <a:latin typeface="Roboto"/>
              <a:ea typeface="Roboto"/>
              <a:cs typeface="Roboto"/>
              <a:sym typeface="Roboto"/>
            </a:endParaRPr>
          </a:p>
        </p:txBody>
      </p:sp>
      <p:pic>
        <p:nvPicPr>
          <p:cNvPr id="189" name="Google Shape;189;p36"/>
          <p:cNvPicPr preferRelativeResize="0"/>
          <p:nvPr/>
        </p:nvPicPr>
        <p:blipFill>
          <a:blip r:embed="rId4">
            <a:alphaModFix/>
          </a:blip>
          <a:stretch>
            <a:fillRect/>
          </a:stretch>
        </p:blipFill>
        <p:spPr>
          <a:xfrm>
            <a:off x="1037273" y="966250"/>
            <a:ext cx="7155276" cy="402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p:nvPr/>
        </p:nvSpPr>
        <p:spPr>
          <a:xfrm>
            <a:off x="-25351" y="-21928"/>
            <a:ext cx="9194700" cy="5187300"/>
          </a:xfrm>
          <a:prstGeom prst="rect">
            <a:avLst/>
          </a:prstGeom>
          <a:solidFill>
            <a:srgbClr val="64C3F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Arial"/>
              <a:ea typeface="Arial"/>
              <a:cs typeface="Arial"/>
              <a:sym typeface="Arial"/>
            </a:endParaRPr>
          </a:p>
        </p:txBody>
      </p:sp>
      <p:pic>
        <p:nvPicPr>
          <p:cNvPr descr="Image" id="195" name="Google Shape;195;p37"/>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196" name="Google Shape;196;p3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97" name="Google Shape;197;p37"/>
          <p:cNvPicPr preferRelativeResize="0"/>
          <p:nvPr/>
        </p:nvPicPr>
        <p:blipFill rotWithShape="1">
          <a:blip r:embed="rId4">
            <a:alphaModFix/>
          </a:blip>
          <a:srcRect b="0" l="0" r="0" t="0"/>
          <a:stretch/>
        </p:blipFill>
        <p:spPr>
          <a:xfrm>
            <a:off x="-1874351" y="96693"/>
            <a:ext cx="1419225" cy="2552700"/>
          </a:xfrm>
          <a:prstGeom prst="rect">
            <a:avLst/>
          </a:prstGeom>
          <a:noFill/>
          <a:ln>
            <a:noFill/>
          </a:ln>
        </p:spPr>
      </p:pic>
      <p:sp>
        <p:nvSpPr>
          <p:cNvPr id="198" name="Google Shape;198;p37"/>
          <p:cNvSpPr txBox="1"/>
          <p:nvPr/>
        </p:nvSpPr>
        <p:spPr>
          <a:xfrm>
            <a:off x="1402950" y="2236050"/>
            <a:ext cx="6338100" cy="671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500"/>
              <a:buFont typeface="Arial"/>
              <a:buNone/>
            </a:pPr>
            <a:r>
              <a:rPr lang="en" sz="4500">
                <a:solidFill>
                  <a:srgbClr val="FFFFFF"/>
                </a:solidFill>
                <a:latin typeface="Roboto"/>
                <a:ea typeface="Roboto"/>
                <a:cs typeface="Roboto"/>
                <a:sym typeface="Roboto"/>
              </a:rPr>
              <a:t>Breakout Rooms</a:t>
            </a:r>
            <a:endParaRPr sz="5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Image" id="203" name="Google Shape;203;p38"/>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04" name="Google Shape;204;p3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05" name="Google Shape;205;p38"/>
          <p:cNvSpPr txBox="1"/>
          <p:nvPr/>
        </p:nvSpPr>
        <p:spPr>
          <a:xfrm>
            <a:off x="276869" y="465019"/>
            <a:ext cx="3138600" cy="314400"/>
          </a:xfrm>
          <a:prstGeom prst="rect">
            <a:avLst/>
          </a:prstGeom>
          <a:solidFill>
            <a:srgbClr val="D35A50"/>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Invite to breakout rooms</a:t>
            </a:r>
            <a:endParaRPr sz="2000">
              <a:solidFill>
                <a:srgbClr val="FFFFFF"/>
              </a:solidFill>
              <a:latin typeface="Roboto"/>
              <a:ea typeface="Roboto"/>
              <a:cs typeface="Roboto"/>
              <a:sym typeface="Roboto"/>
            </a:endParaRPr>
          </a:p>
        </p:txBody>
      </p:sp>
      <p:pic>
        <p:nvPicPr>
          <p:cNvPr descr="Image" id="206" name="Google Shape;206;p38"/>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07" name="Google Shape;207;p3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08" name="Google Shape;208;p38"/>
          <p:cNvSpPr txBox="1"/>
          <p:nvPr/>
        </p:nvSpPr>
        <p:spPr>
          <a:xfrm>
            <a:off x="200675" y="1196475"/>
            <a:ext cx="3193200" cy="3223500"/>
          </a:xfrm>
          <a:prstGeom prst="rect">
            <a:avLst/>
          </a:prstGeom>
          <a:noFill/>
          <a:ln>
            <a:noFill/>
          </a:ln>
        </p:spPr>
        <p:txBody>
          <a:bodyPr anchorCtr="0" anchor="ctr" bIns="19050" lIns="19050" spcFirstLastPara="1" rIns="19050" wrap="square" tIns="19050">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will be in separate rooms at various points in the day (labs in teams for example). </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will receive an invitation to join a breakout room from the teacher.</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1000"/>
              </a:spcAft>
              <a:buNone/>
            </a:pPr>
            <a:r>
              <a:t/>
            </a:r>
            <a:endParaRPr sz="1800">
              <a:solidFill>
                <a:schemeClr val="dk1"/>
              </a:solidFill>
              <a:latin typeface="Roboto"/>
              <a:ea typeface="Roboto"/>
              <a:cs typeface="Roboto"/>
              <a:sym typeface="Roboto"/>
            </a:endParaRPr>
          </a:p>
        </p:txBody>
      </p:sp>
      <p:pic>
        <p:nvPicPr>
          <p:cNvPr id="209" name="Google Shape;209;p38"/>
          <p:cNvPicPr preferRelativeResize="0"/>
          <p:nvPr/>
        </p:nvPicPr>
        <p:blipFill>
          <a:blip r:embed="rId4">
            <a:alphaModFix/>
          </a:blip>
          <a:stretch>
            <a:fillRect/>
          </a:stretch>
        </p:blipFill>
        <p:spPr>
          <a:xfrm>
            <a:off x="3651262" y="1174600"/>
            <a:ext cx="5248676" cy="328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Image" id="214" name="Google Shape;214;p39"/>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15" name="Google Shape;215;p3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16" name="Google Shape;216;p39"/>
          <p:cNvSpPr txBox="1"/>
          <p:nvPr/>
        </p:nvSpPr>
        <p:spPr>
          <a:xfrm>
            <a:off x="276869" y="465019"/>
            <a:ext cx="3138600" cy="314400"/>
          </a:xfrm>
          <a:prstGeom prst="rect">
            <a:avLst/>
          </a:prstGeom>
          <a:solidFill>
            <a:srgbClr val="D35A50"/>
          </a:solidFill>
          <a:ln>
            <a:noFill/>
          </a:ln>
        </p:spPr>
        <p:txBody>
          <a:bodyPr anchorCtr="0" anchor="ctr" bIns="19050" lIns="45700" spcFirstLastPara="1" rIns="45700" wrap="square" tIns="19050">
            <a:noAutofit/>
          </a:bodyPr>
          <a:lstStyle/>
          <a:p>
            <a:pPr indent="0" lvl="0" marL="0" rtl="0" algn="l">
              <a:spcBef>
                <a:spcPts val="0"/>
              </a:spcBef>
              <a:spcAft>
                <a:spcPts val="0"/>
              </a:spcAft>
              <a:buClr>
                <a:schemeClr val="lt1"/>
              </a:buClr>
              <a:buSzPts val="2000"/>
              <a:buFont typeface="Arial"/>
              <a:buNone/>
            </a:pPr>
            <a:r>
              <a:rPr lang="en" sz="2000">
                <a:solidFill>
                  <a:schemeClr val="lt1"/>
                </a:solidFill>
                <a:latin typeface="Roboto"/>
                <a:ea typeface="Roboto"/>
                <a:cs typeface="Roboto"/>
                <a:sym typeface="Roboto"/>
              </a:rPr>
              <a:t>Once in a breakout room</a:t>
            </a:r>
            <a:endParaRPr sz="2000">
              <a:solidFill>
                <a:srgbClr val="FFFFFF"/>
              </a:solidFill>
              <a:latin typeface="Roboto"/>
              <a:ea typeface="Roboto"/>
              <a:cs typeface="Roboto"/>
              <a:sym typeface="Roboto"/>
            </a:endParaRPr>
          </a:p>
        </p:txBody>
      </p:sp>
      <p:pic>
        <p:nvPicPr>
          <p:cNvPr descr="Image" id="217" name="Google Shape;217;p39"/>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sp>
        <p:nvSpPr>
          <p:cNvPr id="218" name="Google Shape;218;p39"/>
          <p:cNvSpPr txBox="1"/>
          <p:nvPr/>
        </p:nvSpPr>
        <p:spPr>
          <a:xfrm>
            <a:off x="5458475" y="1343400"/>
            <a:ext cx="3193200" cy="3223500"/>
          </a:xfrm>
          <a:prstGeom prst="rect">
            <a:avLst/>
          </a:prstGeom>
          <a:noFill/>
          <a:ln>
            <a:noFill/>
          </a:ln>
        </p:spPr>
        <p:txBody>
          <a:bodyPr anchorCtr="0" anchor="ctr" bIns="19050" lIns="19050" spcFirstLastPara="1" rIns="19050" wrap="square" tIns="19050">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Please note that when you join the breakout room, you will be taken out of the main room</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will still be able to return back and forth, and ask for help to the teacher and TAs</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1000"/>
              </a:spcAft>
              <a:buNone/>
            </a:pPr>
            <a:r>
              <a:t/>
            </a:r>
            <a:endParaRPr sz="1800">
              <a:solidFill>
                <a:schemeClr val="dk1"/>
              </a:solidFill>
              <a:latin typeface="Roboto"/>
              <a:ea typeface="Roboto"/>
              <a:cs typeface="Roboto"/>
              <a:sym typeface="Roboto"/>
            </a:endParaRPr>
          </a:p>
        </p:txBody>
      </p:sp>
      <p:pic>
        <p:nvPicPr>
          <p:cNvPr id="219" name="Google Shape;219;p39"/>
          <p:cNvPicPr preferRelativeResize="0"/>
          <p:nvPr/>
        </p:nvPicPr>
        <p:blipFill>
          <a:blip r:embed="rId4">
            <a:alphaModFix/>
          </a:blip>
          <a:stretch>
            <a:fillRect/>
          </a:stretch>
        </p:blipFill>
        <p:spPr>
          <a:xfrm>
            <a:off x="276863" y="1267200"/>
            <a:ext cx="4920376" cy="3076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p:nvPr/>
        </p:nvSpPr>
        <p:spPr>
          <a:xfrm>
            <a:off x="-25351" y="-21928"/>
            <a:ext cx="9194700" cy="5187300"/>
          </a:xfrm>
          <a:prstGeom prst="rect">
            <a:avLst/>
          </a:prstGeom>
          <a:solidFill>
            <a:srgbClr val="64C3F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Arial"/>
              <a:ea typeface="Arial"/>
              <a:cs typeface="Arial"/>
              <a:sym typeface="Arial"/>
            </a:endParaRPr>
          </a:p>
        </p:txBody>
      </p:sp>
      <p:pic>
        <p:nvPicPr>
          <p:cNvPr descr="Image" id="225" name="Google Shape;225;p4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26" name="Google Shape;226;p4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27" name="Google Shape;227;p40"/>
          <p:cNvPicPr preferRelativeResize="0"/>
          <p:nvPr/>
        </p:nvPicPr>
        <p:blipFill rotWithShape="1">
          <a:blip r:embed="rId4">
            <a:alphaModFix/>
          </a:blip>
          <a:srcRect b="0" l="0" r="0" t="0"/>
          <a:stretch/>
        </p:blipFill>
        <p:spPr>
          <a:xfrm>
            <a:off x="-1874351" y="96693"/>
            <a:ext cx="1419225" cy="2552700"/>
          </a:xfrm>
          <a:prstGeom prst="rect">
            <a:avLst/>
          </a:prstGeom>
          <a:noFill/>
          <a:ln>
            <a:noFill/>
          </a:ln>
        </p:spPr>
      </p:pic>
      <p:sp>
        <p:nvSpPr>
          <p:cNvPr id="228" name="Google Shape;228;p40"/>
          <p:cNvSpPr txBox="1"/>
          <p:nvPr/>
        </p:nvSpPr>
        <p:spPr>
          <a:xfrm>
            <a:off x="1402950" y="2236050"/>
            <a:ext cx="6338100" cy="671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500"/>
              <a:buFont typeface="Arial"/>
              <a:buNone/>
            </a:pPr>
            <a:r>
              <a:rPr lang="en" sz="4500">
                <a:solidFill>
                  <a:srgbClr val="FFFFFF"/>
                </a:solidFill>
                <a:latin typeface="Roboto"/>
                <a:ea typeface="Roboto"/>
                <a:cs typeface="Roboto"/>
                <a:sym typeface="Roboto"/>
              </a:rPr>
              <a:t>Debug &amp; Screen Sharing</a:t>
            </a:r>
            <a:endParaRPr sz="5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Image" id="233" name="Google Shape;233;p41"/>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34" name="Google Shape;234;p4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35" name="Google Shape;235;p41"/>
          <p:cNvSpPr txBox="1"/>
          <p:nvPr/>
        </p:nvSpPr>
        <p:spPr>
          <a:xfrm>
            <a:off x="276869" y="465019"/>
            <a:ext cx="3138600" cy="314400"/>
          </a:xfrm>
          <a:prstGeom prst="rect">
            <a:avLst/>
          </a:prstGeom>
          <a:solidFill>
            <a:srgbClr val="64C3F5"/>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Screen Sharing settings</a:t>
            </a:r>
            <a:endParaRPr sz="2000">
              <a:solidFill>
                <a:srgbClr val="FFFFFF"/>
              </a:solidFill>
              <a:latin typeface="Roboto"/>
              <a:ea typeface="Roboto"/>
              <a:cs typeface="Roboto"/>
              <a:sym typeface="Roboto"/>
            </a:endParaRPr>
          </a:p>
        </p:txBody>
      </p:sp>
      <p:sp>
        <p:nvSpPr>
          <p:cNvPr id="236" name="Google Shape;236;p41"/>
          <p:cNvSpPr txBox="1"/>
          <p:nvPr/>
        </p:nvSpPr>
        <p:spPr>
          <a:xfrm>
            <a:off x="276875" y="1782875"/>
            <a:ext cx="3193200" cy="3223500"/>
          </a:xfrm>
          <a:prstGeom prst="rect">
            <a:avLst/>
          </a:prstGeom>
          <a:noFill/>
          <a:ln>
            <a:noFill/>
          </a:ln>
        </p:spPr>
        <p:txBody>
          <a:bodyPr anchorCtr="0" anchor="ctr" bIns="19050" lIns="19050" spcFirstLastPara="1" rIns="19050" wrap="square" tIns="19050">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If at some point you need help on your code, it might be way easier to share your screen so we can help more efficiently.</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Depending on your configuration, you might need to authorize Zoom to access your screen and input.</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Here is an example for Mac users</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1000"/>
              </a:spcAft>
              <a:buNone/>
            </a:pPr>
            <a:r>
              <a:t/>
            </a:r>
            <a:endParaRPr sz="1800">
              <a:solidFill>
                <a:schemeClr val="dk1"/>
              </a:solidFill>
              <a:latin typeface="Roboto"/>
              <a:ea typeface="Roboto"/>
              <a:cs typeface="Roboto"/>
              <a:sym typeface="Roboto"/>
            </a:endParaRPr>
          </a:p>
        </p:txBody>
      </p:sp>
      <p:pic>
        <p:nvPicPr>
          <p:cNvPr id="237" name="Google Shape;237;p41"/>
          <p:cNvPicPr preferRelativeResize="0"/>
          <p:nvPr/>
        </p:nvPicPr>
        <p:blipFill>
          <a:blip r:embed="rId4">
            <a:alphaModFix/>
          </a:blip>
          <a:stretch>
            <a:fillRect/>
          </a:stretch>
        </p:blipFill>
        <p:spPr>
          <a:xfrm>
            <a:off x="4927275" y="112825"/>
            <a:ext cx="3860151" cy="2413624"/>
          </a:xfrm>
          <a:prstGeom prst="rect">
            <a:avLst/>
          </a:prstGeom>
          <a:noFill/>
          <a:ln>
            <a:noFill/>
          </a:ln>
        </p:spPr>
      </p:pic>
      <p:pic>
        <p:nvPicPr>
          <p:cNvPr id="238" name="Google Shape;238;p41"/>
          <p:cNvPicPr preferRelativeResize="0"/>
          <p:nvPr/>
        </p:nvPicPr>
        <p:blipFill>
          <a:blip r:embed="rId5">
            <a:alphaModFix/>
          </a:blip>
          <a:stretch>
            <a:fillRect/>
          </a:stretch>
        </p:blipFill>
        <p:spPr>
          <a:xfrm>
            <a:off x="3936675" y="2697625"/>
            <a:ext cx="3981423" cy="248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nvSpPr>
        <p:spPr>
          <a:xfrm>
            <a:off x="276869" y="465019"/>
            <a:ext cx="3138600" cy="314400"/>
          </a:xfrm>
          <a:prstGeom prst="rect">
            <a:avLst/>
          </a:prstGeom>
          <a:solidFill>
            <a:srgbClr val="64C3F5"/>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Best practice</a:t>
            </a:r>
            <a:endParaRPr sz="2000">
              <a:solidFill>
                <a:srgbClr val="FFFFFF"/>
              </a:solidFill>
              <a:latin typeface="Roboto"/>
              <a:ea typeface="Roboto"/>
              <a:cs typeface="Roboto"/>
              <a:sym typeface="Roboto"/>
            </a:endParaRPr>
          </a:p>
        </p:txBody>
      </p:sp>
      <p:pic>
        <p:nvPicPr>
          <p:cNvPr id="244" name="Google Shape;244;p42"/>
          <p:cNvPicPr preferRelativeResize="0"/>
          <p:nvPr/>
        </p:nvPicPr>
        <p:blipFill>
          <a:blip r:embed="rId3">
            <a:alphaModFix/>
          </a:blip>
          <a:stretch>
            <a:fillRect/>
          </a:stretch>
        </p:blipFill>
        <p:spPr>
          <a:xfrm>
            <a:off x="2001025" y="1965374"/>
            <a:ext cx="4815927" cy="3011251"/>
          </a:xfrm>
          <a:prstGeom prst="rect">
            <a:avLst/>
          </a:prstGeom>
          <a:noFill/>
          <a:ln>
            <a:noFill/>
          </a:ln>
        </p:spPr>
      </p:pic>
      <p:sp>
        <p:nvSpPr>
          <p:cNvPr id="245" name="Google Shape;245;p42"/>
          <p:cNvSpPr txBox="1"/>
          <p:nvPr/>
        </p:nvSpPr>
        <p:spPr>
          <a:xfrm>
            <a:off x="276875" y="1245225"/>
            <a:ext cx="8678700" cy="5169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None/>
            </a:pPr>
            <a:r>
              <a:rPr lang="en" sz="1800"/>
              <a:t>The best way for us to help you debug would be to choose the option “Desktop” (and not just the window of your code) to access the browser for output, or in case of need for resources such as an article or previous exercises / lessons.</a:t>
            </a:r>
            <a:endParaRPr sz="1800"/>
          </a:p>
          <a:p>
            <a:pPr indent="0" lvl="0" marL="0" rtl="0" algn="l">
              <a:spcBef>
                <a:spcPts val="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Image" id="250" name="Google Shape;250;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51" name="Google Shape;251;p43"/>
          <p:cNvSpPr txBox="1"/>
          <p:nvPr/>
        </p:nvSpPr>
        <p:spPr>
          <a:xfrm>
            <a:off x="276869" y="465019"/>
            <a:ext cx="3138600" cy="314400"/>
          </a:xfrm>
          <a:prstGeom prst="rect">
            <a:avLst/>
          </a:prstGeom>
          <a:solidFill>
            <a:srgbClr val="64C3F5"/>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Remote control</a:t>
            </a:r>
            <a:endParaRPr sz="2000">
              <a:solidFill>
                <a:srgbClr val="FFFFFF"/>
              </a:solidFill>
              <a:latin typeface="Roboto"/>
              <a:ea typeface="Roboto"/>
              <a:cs typeface="Roboto"/>
              <a:sym typeface="Roboto"/>
            </a:endParaRPr>
          </a:p>
        </p:txBody>
      </p:sp>
      <p:sp>
        <p:nvSpPr>
          <p:cNvPr id="252" name="Google Shape;252;p43"/>
          <p:cNvSpPr txBox="1"/>
          <p:nvPr/>
        </p:nvSpPr>
        <p:spPr>
          <a:xfrm>
            <a:off x="276875" y="1016625"/>
            <a:ext cx="8678700" cy="5169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None/>
            </a:pPr>
            <a:r>
              <a:rPr lang="en" sz="1800"/>
              <a:t>You might also need to allow remote control if the teacher wants to write in your code or show you something specific.</a:t>
            </a:r>
            <a:endParaRPr sz="1800"/>
          </a:p>
        </p:txBody>
      </p:sp>
      <p:pic>
        <p:nvPicPr>
          <p:cNvPr id="253" name="Google Shape;253;p43"/>
          <p:cNvPicPr preferRelativeResize="0"/>
          <p:nvPr/>
        </p:nvPicPr>
        <p:blipFill>
          <a:blip r:embed="rId4">
            <a:alphaModFix/>
          </a:blip>
          <a:stretch>
            <a:fillRect/>
          </a:stretch>
        </p:blipFill>
        <p:spPr>
          <a:xfrm>
            <a:off x="1796875" y="1642475"/>
            <a:ext cx="5285976" cy="330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p:nvPr/>
        </p:nvSpPr>
        <p:spPr>
          <a:xfrm>
            <a:off x="-25351" y="-21928"/>
            <a:ext cx="9194700" cy="5187300"/>
          </a:xfrm>
          <a:prstGeom prst="rect">
            <a:avLst/>
          </a:prstGeom>
          <a:solidFill>
            <a:srgbClr val="64C3F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Arial"/>
              <a:ea typeface="Arial"/>
              <a:cs typeface="Arial"/>
              <a:sym typeface="Arial"/>
            </a:endParaRPr>
          </a:p>
        </p:txBody>
      </p:sp>
      <p:pic>
        <p:nvPicPr>
          <p:cNvPr descr="Image" id="259" name="Google Shape;259;p44"/>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60" name="Google Shape;26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61" name="Google Shape;261;p44"/>
          <p:cNvPicPr preferRelativeResize="0"/>
          <p:nvPr/>
        </p:nvPicPr>
        <p:blipFill rotWithShape="1">
          <a:blip r:embed="rId4">
            <a:alphaModFix/>
          </a:blip>
          <a:srcRect b="0" l="0" r="0" t="0"/>
          <a:stretch/>
        </p:blipFill>
        <p:spPr>
          <a:xfrm>
            <a:off x="-1874351" y="96693"/>
            <a:ext cx="1419225" cy="2552700"/>
          </a:xfrm>
          <a:prstGeom prst="rect">
            <a:avLst/>
          </a:prstGeom>
          <a:noFill/>
          <a:ln>
            <a:noFill/>
          </a:ln>
        </p:spPr>
      </p:pic>
      <p:sp>
        <p:nvSpPr>
          <p:cNvPr id="262" name="Google Shape;262;p44"/>
          <p:cNvSpPr txBox="1"/>
          <p:nvPr/>
        </p:nvSpPr>
        <p:spPr>
          <a:xfrm>
            <a:off x="1402950" y="2236050"/>
            <a:ext cx="6338100" cy="671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500"/>
              <a:buFont typeface="Arial"/>
              <a:buNone/>
            </a:pPr>
            <a:r>
              <a:rPr lang="en" sz="4500">
                <a:solidFill>
                  <a:srgbClr val="FFFFFF"/>
                </a:solidFill>
                <a:latin typeface="Roboto"/>
                <a:ea typeface="Roboto"/>
                <a:cs typeface="Roboto"/>
                <a:sym typeface="Roboto"/>
              </a:rPr>
              <a:t>Bonus</a:t>
            </a:r>
            <a:endParaRPr sz="5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p:nvPr/>
        </p:nvSpPr>
        <p:spPr>
          <a:xfrm>
            <a:off x="-25351" y="-21928"/>
            <a:ext cx="9194700" cy="5187300"/>
          </a:xfrm>
          <a:prstGeom prst="rect">
            <a:avLst/>
          </a:prstGeom>
          <a:solidFill>
            <a:srgbClr val="64C3F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Arial"/>
              <a:ea typeface="Arial"/>
              <a:cs typeface="Arial"/>
              <a:sym typeface="Arial"/>
            </a:endParaRPr>
          </a:p>
        </p:txBody>
      </p:sp>
      <p:pic>
        <p:nvPicPr>
          <p:cNvPr descr="Image" id="112" name="Google Shape;112;p27"/>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113" name="Google Shape;113;p2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4" name="Google Shape;114;p27"/>
          <p:cNvPicPr preferRelativeResize="0"/>
          <p:nvPr/>
        </p:nvPicPr>
        <p:blipFill rotWithShape="1">
          <a:blip r:embed="rId4">
            <a:alphaModFix/>
          </a:blip>
          <a:srcRect b="0" l="0" r="0" t="0"/>
          <a:stretch/>
        </p:blipFill>
        <p:spPr>
          <a:xfrm>
            <a:off x="-1874351" y="96693"/>
            <a:ext cx="1419225" cy="2552700"/>
          </a:xfrm>
          <a:prstGeom prst="rect">
            <a:avLst/>
          </a:prstGeom>
          <a:noFill/>
          <a:ln>
            <a:noFill/>
          </a:ln>
        </p:spPr>
      </p:pic>
      <p:sp>
        <p:nvSpPr>
          <p:cNvPr id="115" name="Google Shape;115;p27"/>
          <p:cNvSpPr txBox="1"/>
          <p:nvPr/>
        </p:nvSpPr>
        <p:spPr>
          <a:xfrm>
            <a:off x="1402950" y="2236025"/>
            <a:ext cx="6338100" cy="6714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500"/>
              <a:buFont typeface="Arial"/>
              <a:buNone/>
            </a:pPr>
            <a:r>
              <a:rPr lang="en" sz="4500">
                <a:solidFill>
                  <a:srgbClr val="FFFFFF"/>
                </a:solidFill>
                <a:latin typeface="Roboto"/>
                <a:ea typeface="Roboto"/>
                <a:cs typeface="Roboto"/>
                <a:sym typeface="Roboto"/>
              </a:rPr>
              <a:t>Setup &amp; features</a:t>
            </a:r>
            <a:endParaRPr sz="5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Image" id="267" name="Google Shape;267;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68" name="Google Shape;268;p45"/>
          <p:cNvSpPr txBox="1"/>
          <p:nvPr/>
        </p:nvSpPr>
        <p:spPr>
          <a:xfrm>
            <a:off x="276875" y="1016625"/>
            <a:ext cx="8678700" cy="5169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None/>
            </a:pPr>
            <a:r>
              <a:rPr lang="en" sz="1800"/>
              <a:t>You can customize the background of your video (more coming about that!) </a:t>
            </a:r>
            <a:endParaRPr sz="1800"/>
          </a:p>
        </p:txBody>
      </p:sp>
      <p:sp>
        <p:nvSpPr>
          <p:cNvPr id="269" name="Google Shape;269;p45"/>
          <p:cNvSpPr txBox="1"/>
          <p:nvPr/>
        </p:nvSpPr>
        <p:spPr>
          <a:xfrm>
            <a:off x="276869" y="465019"/>
            <a:ext cx="3138600" cy="314400"/>
          </a:xfrm>
          <a:prstGeom prst="rect">
            <a:avLst/>
          </a:prstGeom>
          <a:solidFill>
            <a:srgbClr val="F5D46F"/>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Awesome background</a:t>
            </a:r>
            <a:endParaRPr sz="2000">
              <a:solidFill>
                <a:srgbClr val="FFFFFF"/>
              </a:solidFill>
              <a:latin typeface="Roboto"/>
              <a:ea typeface="Roboto"/>
              <a:cs typeface="Roboto"/>
              <a:sym typeface="Roboto"/>
            </a:endParaRPr>
          </a:p>
        </p:txBody>
      </p:sp>
      <p:pic>
        <p:nvPicPr>
          <p:cNvPr id="270" name="Google Shape;270;p45"/>
          <p:cNvPicPr preferRelativeResize="0"/>
          <p:nvPr/>
        </p:nvPicPr>
        <p:blipFill>
          <a:blip r:embed="rId4">
            <a:alphaModFix/>
          </a:blip>
          <a:stretch>
            <a:fillRect/>
          </a:stretch>
        </p:blipFill>
        <p:spPr>
          <a:xfrm>
            <a:off x="1981200" y="1685925"/>
            <a:ext cx="5285976" cy="3305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Image" id="275" name="Google Shape;275;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76" name="Google Shape;276;p46"/>
          <p:cNvSpPr txBox="1"/>
          <p:nvPr/>
        </p:nvSpPr>
        <p:spPr>
          <a:xfrm>
            <a:off x="276875" y="1016625"/>
            <a:ext cx="8678700" cy="5169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None/>
            </a:pPr>
            <a:r>
              <a:rPr lang="en" sz="1800"/>
              <a:t>You can launch a whiteboard (convenient to share a mock up or explain something that is not code) and people of the room can put annotations to complete it </a:t>
            </a:r>
            <a:endParaRPr sz="1800"/>
          </a:p>
        </p:txBody>
      </p:sp>
      <p:sp>
        <p:nvSpPr>
          <p:cNvPr id="277" name="Google Shape;277;p46"/>
          <p:cNvSpPr txBox="1"/>
          <p:nvPr/>
        </p:nvSpPr>
        <p:spPr>
          <a:xfrm>
            <a:off x="276869" y="465019"/>
            <a:ext cx="3138600" cy="314400"/>
          </a:xfrm>
          <a:prstGeom prst="rect">
            <a:avLst/>
          </a:prstGeom>
          <a:solidFill>
            <a:srgbClr val="F5D46F"/>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Use whiteboard in groups</a:t>
            </a:r>
            <a:endParaRPr sz="2000">
              <a:solidFill>
                <a:srgbClr val="FFFFFF"/>
              </a:solidFill>
              <a:latin typeface="Roboto"/>
              <a:ea typeface="Roboto"/>
              <a:cs typeface="Roboto"/>
              <a:sym typeface="Roboto"/>
            </a:endParaRPr>
          </a:p>
        </p:txBody>
      </p:sp>
      <p:pic>
        <p:nvPicPr>
          <p:cNvPr id="278" name="Google Shape;278;p46"/>
          <p:cNvPicPr preferRelativeResize="0"/>
          <p:nvPr/>
        </p:nvPicPr>
        <p:blipFill>
          <a:blip r:embed="rId4">
            <a:alphaModFix/>
          </a:blip>
          <a:stretch>
            <a:fillRect/>
          </a:stretch>
        </p:blipFill>
        <p:spPr>
          <a:xfrm>
            <a:off x="2057400" y="1685925"/>
            <a:ext cx="5285976" cy="3305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IH_BLUE-LOGO_1200x1200.png" id="283" name="Google Shape;283;p47"/>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Image" id="120" name="Google Shape;120;p28"/>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121" name="Google Shape;121;p2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122" name="Google Shape;122;p28"/>
          <p:cNvSpPr txBox="1"/>
          <p:nvPr/>
        </p:nvSpPr>
        <p:spPr>
          <a:xfrm>
            <a:off x="276869" y="465019"/>
            <a:ext cx="3138600" cy="314400"/>
          </a:xfrm>
          <a:prstGeom prst="rect">
            <a:avLst/>
          </a:prstGeom>
          <a:solidFill>
            <a:srgbClr val="64C3F5"/>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Setup</a:t>
            </a:r>
            <a:endParaRPr sz="2000">
              <a:solidFill>
                <a:srgbClr val="FFFFFF"/>
              </a:solidFill>
              <a:latin typeface="Roboto"/>
              <a:ea typeface="Roboto"/>
              <a:cs typeface="Roboto"/>
              <a:sym typeface="Roboto"/>
            </a:endParaRPr>
          </a:p>
        </p:txBody>
      </p:sp>
      <p:sp>
        <p:nvSpPr>
          <p:cNvPr id="123" name="Google Shape;123;p28"/>
          <p:cNvSpPr txBox="1"/>
          <p:nvPr/>
        </p:nvSpPr>
        <p:spPr>
          <a:xfrm>
            <a:off x="4173700" y="1258125"/>
            <a:ext cx="4431000" cy="3602100"/>
          </a:xfrm>
          <a:prstGeom prst="rect">
            <a:avLst/>
          </a:prstGeom>
          <a:noFill/>
          <a:ln>
            <a:noFill/>
          </a:ln>
        </p:spPr>
        <p:txBody>
          <a:bodyPr anchorCtr="0" anchor="ctr" bIns="19050" lIns="19050" spcFirstLastPara="1" rIns="19050" wrap="square" tIns="19050">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Create an account on Zoom </a:t>
            </a:r>
            <a:r>
              <a:rPr lang="en" sz="1800" u="sng">
                <a:solidFill>
                  <a:schemeClr val="hlink"/>
                </a:solidFill>
                <a:latin typeface="Roboto"/>
                <a:ea typeface="Roboto"/>
                <a:cs typeface="Roboto"/>
                <a:sym typeface="Roboto"/>
                <a:hlinkClick r:id="rId4"/>
              </a:rPr>
              <a:t>here</a:t>
            </a:r>
            <a:r>
              <a:rPr lang="en" sz="1800">
                <a:solidFill>
                  <a:schemeClr val="dk1"/>
                </a:solidFill>
                <a:latin typeface="Roboto"/>
                <a:ea typeface="Roboto"/>
                <a:cs typeface="Roboto"/>
                <a:sym typeface="Roboto"/>
              </a:rPr>
              <a:t> (please put your full name for now !)</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Download and install Zoom </a:t>
            </a:r>
            <a:r>
              <a:rPr lang="en" sz="1800" u="sng">
                <a:solidFill>
                  <a:schemeClr val="hlink"/>
                </a:solidFill>
                <a:latin typeface="Roboto"/>
                <a:ea typeface="Roboto"/>
                <a:cs typeface="Roboto"/>
                <a:sym typeface="Roboto"/>
                <a:hlinkClick r:id="rId5"/>
              </a:rPr>
              <a:t>here</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If the email address you use for Zoom is different from the one you gave to Ironhack, please tell us!</a:t>
            </a:r>
            <a:endParaRPr sz="1800">
              <a:solidFill>
                <a:schemeClr val="dk1"/>
              </a:solidFill>
              <a:latin typeface="Roboto"/>
              <a:ea typeface="Roboto"/>
              <a:cs typeface="Roboto"/>
              <a:sym typeface="Roboto"/>
            </a:endParaRPr>
          </a:p>
          <a:p>
            <a:pPr indent="0" lvl="0" marL="0" rtl="0" algn="l">
              <a:spcBef>
                <a:spcPts val="0"/>
              </a:spcBef>
              <a:spcAft>
                <a:spcPts val="1000"/>
              </a:spcAft>
              <a:buNone/>
            </a:pPr>
            <a:r>
              <a:t/>
            </a:r>
            <a:endParaRPr sz="1800">
              <a:solidFill>
                <a:schemeClr val="dk1"/>
              </a:solidFill>
              <a:latin typeface="Roboto"/>
              <a:ea typeface="Roboto"/>
              <a:cs typeface="Roboto"/>
              <a:sym typeface="Roboto"/>
            </a:endParaRPr>
          </a:p>
        </p:txBody>
      </p:sp>
      <p:pic>
        <p:nvPicPr>
          <p:cNvPr id="124" name="Google Shape;124;p28"/>
          <p:cNvPicPr preferRelativeResize="0"/>
          <p:nvPr/>
        </p:nvPicPr>
        <p:blipFill rotWithShape="1">
          <a:blip r:embed="rId6">
            <a:alphaModFix/>
          </a:blip>
          <a:srcRect b="0" l="15034" r="14448" t="0"/>
          <a:stretch/>
        </p:blipFill>
        <p:spPr>
          <a:xfrm>
            <a:off x="553675" y="1731700"/>
            <a:ext cx="2728149" cy="217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Image" id="129" name="Google Shape;129;p29"/>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130" name="Google Shape;130;p2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131" name="Google Shape;131;p29"/>
          <p:cNvSpPr txBox="1"/>
          <p:nvPr/>
        </p:nvSpPr>
        <p:spPr>
          <a:xfrm>
            <a:off x="276869" y="465019"/>
            <a:ext cx="3138600" cy="314400"/>
          </a:xfrm>
          <a:prstGeom prst="rect">
            <a:avLst/>
          </a:prstGeom>
          <a:solidFill>
            <a:srgbClr val="64C3F5"/>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Features</a:t>
            </a:r>
            <a:endParaRPr sz="2000">
              <a:solidFill>
                <a:srgbClr val="FFFFFF"/>
              </a:solidFill>
              <a:latin typeface="Roboto"/>
              <a:ea typeface="Roboto"/>
              <a:cs typeface="Roboto"/>
              <a:sym typeface="Roboto"/>
            </a:endParaRPr>
          </a:p>
        </p:txBody>
      </p:sp>
      <p:sp>
        <p:nvSpPr>
          <p:cNvPr id="132" name="Google Shape;132;p29"/>
          <p:cNvSpPr txBox="1"/>
          <p:nvPr/>
        </p:nvSpPr>
        <p:spPr>
          <a:xfrm>
            <a:off x="276875" y="864225"/>
            <a:ext cx="8678700" cy="5169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None/>
            </a:pPr>
            <a:r>
              <a:rPr lang="en" sz="1800"/>
              <a:t>Here are some basic features that you will use:</a:t>
            </a:r>
            <a:endParaRPr sz="1800"/>
          </a:p>
        </p:txBody>
      </p:sp>
      <p:pic>
        <p:nvPicPr>
          <p:cNvPr id="133" name="Google Shape;133;p29"/>
          <p:cNvPicPr preferRelativeResize="0"/>
          <p:nvPr/>
        </p:nvPicPr>
        <p:blipFill>
          <a:blip r:embed="rId4">
            <a:alphaModFix/>
          </a:blip>
          <a:stretch>
            <a:fillRect/>
          </a:stretch>
        </p:blipFill>
        <p:spPr>
          <a:xfrm>
            <a:off x="1856351" y="1411994"/>
            <a:ext cx="5688576" cy="3556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p:nvPr/>
        </p:nvSpPr>
        <p:spPr>
          <a:xfrm>
            <a:off x="-25351" y="-21928"/>
            <a:ext cx="9194700" cy="5187300"/>
          </a:xfrm>
          <a:prstGeom prst="rect">
            <a:avLst/>
          </a:prstGeom>
          <a:solidFill>
            <a:srgbClr val="64C3F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Arial"/>
              <a:ea typeface="Arial"/>
              <a:cs typeface="Arial"/>
              <a:sym typeface="Arial"/>
            </a:endParaRPr>
          </a:p>
        </p:txBody>
      </p:sp>
      <p:pic>
        <p:nvPicPr>
          <p:cNvPr descr="Image" id="139" name="Google Shape;139;p3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140" name="Google Shape;140;p3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1" name="Google Shape;141;p30"/>
          <p:cNvPicPr preferRelativeResize="0"/>
          <p:nvPr/>
        </p:nvPicPr>
        <p:blipFill rotWithShape="1">
          <a:blip r:embed="rId4">
            <a:alphaModFix/>
          </a:blip>
          <a:srcRect b="0" l="0" r="0" t="0"/>
          <a:stretch/>
        </p:blipFill>
        <p:spPr>
          <a:xfrm>
            <a:off x="-1874351" y="96693"/>
            <a:ext cx="1419225" cy="2552700"/>
          </a:xfrm>
          <a:prstGeom prst="rect">
            <a:avLst/>
          </a:prstGeom>
          <a:noFill/>
          <a:ln>
            <a:noFill/>
          </a:ln>
        </p:spPr>
      </p:pic>
      <p:sp>
        <p:nvSpPr>
          <p:cNvPr id="142" name="Google Shape;142;p30"/>
          <p:cNvSpPr txBox="1"/>
          <p:nvPr/>
        </p:nvSpPr>
        <p:spPr>
          <a:xfrm>
            <a:off x="1402950" y="2236025"/>
            <a:ext cx="6338100" cy="6714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500"/>
              <a:buFont typeface="Arial"/>
              <a:buNone/>
            </a:pPr>
            <a:r>
              <a:rPr lang="en" sz="4500">
                <a:solidFill>
                  <a:srgbClr val="FFFFFF"/>
                </a:solidFill>
                <a:latin typeface="Roboto"/>
                <a:ea typeface="Roboto"/>
                <a:cs typeface="Roboto"/>
                <a:sym typeface="Roboto"/>
              </a:rPr>
              <a:t>Join the class</a:t>
            </a:r>
            <a:endParaRPr sz="5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nvSpPr>
        <p:spPr>
          <a:xfrm>
            <a:off x="276869" y="465019"/>
            <a:ext cx="3138600" cy="314400"/>
          </a:xfrm>
          <a:prstGeom prst="rect">
            <a:avLst/>
          </a:prstGeom>
          <a:solidFill>
            <a:srgbClr val="F5D46F"/>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With the open app</a:t>
            </a:r>
            <a:endParaRPr sz="2000">
              <a:solidFill>
                <a:srgbClr val="FFFFFF"/>
              </a:solidFill>
              <a:latin typeface="Roboto"/>
              <a:ea typeface="Roboto"/>
              <a:cs typeface="Roboto"/>
              <a:sym typeface="Roboto"/>
            </a:endParaRPr>
          </a:p>
        </p:txBody>
      </p:sp>
      <p:sp>
        <p:nvSpPr>
          <p:cNvPr id="148" name="Google Shape;148;p31"/>
          <p:cNvSpPr txBox="1"/>
          <p:nvPr/>
        </p:nvSpPr>
        <p:spPr>
          <a:xfrm>
            <a:off x="200675" y="1239750"/>
            <a:ext cx="8540400" cy="1230000"/>
          </a:xfrm>
          <a:prstGeom prst="rect">
            <a:avLst/>
          </a:prstGeom>
          <a:noFill/>
          <a:ln>
            <a:noFill/>
          </a:ln>
        </p:spPr>
        <p:txBody>
          <a:bodyPr anchorCtr="0" anchor="ctr" bIns="19050" lIns="19050" spcFirstLastPara="1" rIns="19050" wrap="square" tIns="19050">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When in the app, you will receive an invite to join the channel for the class</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Once you joined in, you will see it appear whenever you launch Zoom, in the “Contacts” tab</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1000"/>
              </a:spcAft>
              <a:buNone/>
            </a:pPr>
            <a:r>
              <a:t/>
            </a:r>
            <a:endParaRPr sz="1800">
              <a:solidFill>
                <a:schemeClr val="dk1"/>
              </a:solidFill>
              <a:latin typeface="Roboto"/>
              <a:ea typeface="Roboto"/>
              <a:cs typeface="Roboto"/>
              <a:sym typeface="Roboto"/>
            </a:endParaRPr>
          </a:p>
        </p:txBody>
      </p:sp>
      <p:pic>
        <p:nvPicPr>
          <p:cNvPr id="149" name="Google Shape;149;p31"/>
          <p:cNvPicPr preferRelativeResize="0"/>
          <p:nvPr/>
        </p:nvPicPr>
        <p:blipFill>
          <a:blip r:embed="rId3">
            <a:alphaModFix/>
          </a:blip>
          <a:stretch>
            <a:fillRect/>
          </a:stretch>
        </p:blipFill>
        <p:spPr>
          <a:xfrm>
            <a:off x="2029775" y="2250050"/>
            <a:ext cx="4785427" cy="269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nvSpPr>
        <p:spPr>
          <a:xfrm>
            <a:off x="276869" y="465019"/>
            <a:ext cx="3138600" cy="314400"/>
          </a:xfrm>
          <a:prstGeom prst="rect">
            <a:avLst/>
          </a:prstGeom>
          <a:solidFill>
            <a:srgbClr val="F5D46F"/>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On Slack</a:t>
            </a:r>
            <a:endParaRPr sz="2000">
              <a:solidFill>
                <a:srgbClr val="FFFFFF"/>
              </a:solidFill>
              <a:latin typeface="Roboto"/>
              <a:ea typeface="Roboto"/>
              <a:cs typeface="Roboto"/>
              <a:sym typeface="Roboto"/>
            </a:endParaRPr>
          </a:p>
        </p:txBody>
      </p:sp>
      <p:sp>
        <p:nvSpPr>
          <p:cNvPr id="155" name="Google Shape;155;p32"/>
          <p:cNvSpPr txBox="1"/>
          <p:nvPr/>
        </p:nvSpPr>
        <p:spPr>
          <a:xfrm>
            <a:off x="200675" y="1577475"/>
            <a:ext cx="3193200" cy="3223500"/>
          </a:xfrm>
          <a:prstGeom prst="rect">
            <a:avLst/>
          </a:prstGeom>
          <a:noFill/>
          <a:ln>
            <a:noFill/>
          </a:ln>
        </p:spPr>
        <p:txBody>
          <a:bodyPr anchorCtr="0" anchor="ctr" bIns="19050" lIns="19050" spcFirstLastPara="1" rIns="19050" wrap="square" tIns="19050">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When the class starts, you will receive an invite to join the meeting (we’ll post the link to the meeting on Slack, but since you’re working from home you shouldn’t have an excuse for being late !) </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If you click on a link invite, you’ll be taken to the browser to accept and open the app.</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1000"/>
              </a:spcAft>
              <a:buNone/>
            </a:pPr>
            <a:r>
              <a:t/>
            </a:r>
            <a:endParaRPr sz="1800">
              <a:solidFill>
                <a:schemeClr val="dk1"/>
              </a:solidFill>
              <a:latin typeface="Roboto"/>
              <a:ea typeface="Roboto"/>
              <a:cs typeface="Roboto"/>
              <a:sym typeface="Roboto"/>
            </a:endParaRPr>
          </a:p>
        </p:txBody>
      </p:sp>
      <p:pic>
        <p:nvPicPr>
          <p:cNvPr id="156" name="Google Shape;156;p32"/>
          <p:cNvPicPr preferRelativeResize="0"/>
          <p:nvPr/>
        </p:nvPicPr>
        <p:blipFill>
          <a:blip r:embed="rId3">
            <a:alphaModFix/>
          </a:blip>
          <a:stretch>
            <a:fillRect/>
          </a:stretch>
        </p:blipFill>
        <p:spPr>
          <a:xfrm>
            <a:off x="3656300" y="1174600"/>
            <a:ext cx="5238600" cy="2946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p:nvPr/>
        </p:nvSpPr>
        <p:spPr>
          <a:xfrm>
            <a:off x="-25351" y="-21928"/>
            <a:ext cx="9194700" cy="5187300"/>
          </a:xfrm>
          <a:prstGeom prst="rect">
            <a:avLst/>
          </a:prstGeom>
          <a:solidFill>
            <a:srgbClr val="64C3F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Arial"/>
              <a:ea typeface="Arial"/>
              <a:cs typeface="Arial"/>
              <a:sym typeface="Arial"/>
            </a:endParaRPr>
          </a:p>
        </p:txBody>
      </p:sp>
      <p:pic>
        <p:nvPicPr>
          <p:cNvPr descr="Image" id="162" name="Google Shape;162;p3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163" name="Google Shape;163;p3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4" name="Google Shape;164;p33"/>
          <p:cNvPicPr preferRelativeResize="0"/>
          <p:nvPr/>
        </p:nvPicPr>
        <p:blipFill rotWithShape="1">
          <a:blip r:embed="rId4">
            <a:alphaModFix/>
          </a:blip>
          <a:srcRect b="0" l="0" r="0" t="0"/>
          <a:stretch/>
        </p:blipFill>
        <p:spPr>
          <a:xfrm>
            <a:off x="-1874351" y="96693"/>
            <a:ext cx="1419225" cy="2552700"/>
          </a:xfrm>
          <a:prstGeom prst="rect">
            <a:avLst/>
          </a:prstGeom>
          <a:noFill/>
          <a:ln>
            <a:noFill/>
          </a:ln>
        </p:spPr>
      </p:pic>
      <p:sp>
        <p:nvSpPr>
          <p:cNvPr id="165" name="Google Shape;165;p33"/>
          <p:cNvSpPr txBox="1"/>
          <p:nvPr/>
        </p:nvSpPr>
        <p:spPr>
          <a:xfrm>
            <a:off x="1402950" y="2236050"/>
            <a:ext cx="6338100" cy="6714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500"/>
              <a:buFont typeface="Arial"/>
              <a:buNone/>
            </a:pPr>
            <a:r>
              <a:rPr lang="en" sz="4500">
                <a:solidFill>
                  <a:srgbClr val="FFFFFF"/>
                </a:solidFill>
                <a:latin typeface="Roboto"/>
                <a:ea typeface="Roboto"/>
                <a:cs typeface="Roboto"/>
                <a:sym typeface="Roboto"/>
              </a:rPr>
              <a:t>Interactions</a:t>
            </a:r>
            <a:endParaRPr sz="5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Image" id="170" name="Google Shape;170;p3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1" name="Google Shape;171;p34"/>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
        <p:nvSpPr>
          <p:cNvPr id="172" name="Google Shape;172;p34"/>
          <p:cNvSpPr txBox="1"/>
          <p:nvPr/>
        </p:nvSpPr>
        <p:spPr>
          <a:xfrm>
            <a:off x="200675" y="1163550"/>
            <a:ext cx="8053200" cy="2546700"/>
          </a:xfrm>
          <a:prstGeom prst="rect">
            <a:avLst/>
          </a:prstGeom>
          <a:noFill/>
          <a:ln>
            <a:noFill/>
          </a:ln>
        </p:spPr>
        <p:txBody>
          <a:bodyPr anchorCtr="0" anchor="ctr" bIns="19050" lIns="19050" spcFirstLastPara="1" rIns="19050" wrap="square" tIns="19050">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You’ll be muted when the class starts. </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Of course you can unmute yourself when needed, but please think about “raising your hand” instead of talking directly since we’re remote (if everybody starts speaking at the same time it’s going to be a mess!)</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When in class, you can raise your hand if you have a question, the teacher and the TAs will be notified. Do not worry there is plenty of time to explain!</a:t>
            </a:r>
            <a:endParaRPr sz="1800">
              <a:solidFill>
                <a:schemeClr val="dk1"/>
              </a:solidFill>
              <a:latin typeface="Roboto"/>
              <a:ea typeface="Roboto"/>
              <a:cs typeface="Roboto"/>
              <a:sym typeface="Roboto"/>
            </a:endParaRPr>
          </a:p>
        </p:txBody>
      </p:sp>
      <p:sp>
        <p:nvSpPr>
          <p:cNvPr id="173" name="Google Shape;173;p34"/>
          <p:cNvSpPr txBox="1"/>
          <p:nvPr/>
        </p:nvSpPr>
        <p:spPr>
          <a:xfrm>
            <a:off x="276869" y="465019"/>
            <a:ext cx="3138600" cy="314400"/>
          </a:xfrm>
          <a:prstGeom prst="rect">
            <a:avLst/>
          </a:prstGeom>
          <a:solidFill>
            <a:srgbClr val="A56AE3"/>
          </a:solidFill>
          <a:ln>
            <a:noFill/>
          </a:ln>
        </p:spPr>
        <p:txBody>
          <a:bodyPr anchorCtr="0" anchor="ctr" bIns="19050" lIns="45700" spcFirstLastPara="1" rIns="45700" wrap="square" tIns="19050">
            <a:noAutofit/>
          </a:bodyPr>
          <a:lstStyle/>
          <a:p>
            <a:pPr indent="0" lvl="0" marL="0" marR="0" rtl="0" algn="l">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Microphones</a:t>
            </a:r>
            <a:endParaRPr sz="20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